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37D"/>
    <a:srgbClr val="1A576C"/>
    <a:srgbClr val="1D61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7EC2-14D5-4B06-8D1B-AE13CE0126E1}" type="datetimeFigureOut">
              <a:rPr lang="es-ES" smtClean="0"/>
              <a:t>21/09/2023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279C-C818-432E-B46F-7CC18D6593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8511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7EC2-14D5-4B06-8D1B-AE13CE0126E1}" type="datetimeFigureOut">
              <a:rPr lang="es-ES" smtClean="0"/>
              <a:t>21/09/2023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279C-C818-432E-B46F-7CC18D6593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31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7EC2-14D5-4B06-8D1B-AE13CE0126E1}" type="datetimeFigureOut">
              <a:rPr lang="es-ES" smtClean="0"/>
              <a:t>21/09/2023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279C-C818-432E-B46F-7CC18D6593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61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7EC2-14D5-4B06-8D1B-AE13CE0126E1}" type="datetimeFigureOut">
              <a:rPr lang="es-ES" smtClean="0"/>
              <a:t>21/09/2023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279C-C818-432E-B46F-7CC18D6593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793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7EC2-14D5-4B06-8D1B-AE13CE0126E1}" type="datetimeFigureOut">
              <a:rPr lang="es-ES" smtClean="0"/>
              <a:t>21/09/2023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279C-C818-432E-B46F-7CC18D6593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199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7EC2-14D5-4B06-8D1B-AE13CE0126E1}" type="datetimeFigureOut">
              <a:rPr lang="es-ES" smtClean="0"/>
              <a:t>21/09/2023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279C-C818-432E-B46F-7CC18D6593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035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7EC2-14D5-4B06-8D1B-AE13CE0126E1}" type="datetimeFigureOut">
              <a:rPr lang="es-ES" smtClean="0"/>
              <a:t>21/09/2023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279C-C818-432E-B46F-7CC18D6593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40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7EC2-14D5-4B06-8D1B-AE13CE0126E1}" type="datetimeFigureOut">
              <a:rPr lang="es-ES" smtClean="0"/>
              <a:t>21/09/2023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279C-C818-432E-B46F-7CC18D6593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607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7EC2-14D5-4B06-8D1B-AE13CE0126E1}" type="datetimeFigureOut">
              <a:rPr lang="es-ES" smtClean="0"/>
              <a:t>21/09/2023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279C-C818-432E-B46F-7CC18D6593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7659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7EC2-14D5-4B06-8D1B-AE13CE0126E1}" type="datetimeFigureOut">
              <a:rPr lang="es-ES" smtClean="0"/>
              <a:t>21/09/2023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279C-C818-432E-B46F-7CC18D6593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404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7EC2-14D5-4B06-8D1B-AE13CE0126E1}" type="datetimeFigureOut">
              <a:rPr lang="es-ES" smtClean="0"/>
              <a:t>21/09/2023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279C-C818-432E-B46F-7CC18D6593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30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77EC2-14D5-4B06-8D1B-AE13CE0126E1}" type="datetimeFigureOut">
              <a:rPr lang="es-ES" smtClean="0"/>
              <a:t>21/09/2023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9279C-C818-432E-B46F-7CC18D6593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486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110137"/>
            <a:ext cx="2779745" cy="58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3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63418" y="2653346"/>
            <a:ext cx="29186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i="1" dirty="0">
                <a:solidFill>
                  <a:srgbClr val="0E637D"/>
                </a:solidFill>
              </a:rPr>
              <a:t>«operación de importancia estratégica»: una operación que aporta una contribución significativa a la hora de conseguir los objetivos de un programa y que está sujeta a medidas de seguimiento y comunicación particulares</a:t>
            </a:r>
            <a:r>
              <a:rPr lang="es-ES" dirty="0">
                <a:solidFill>
                  <a:srgbClr val="0E637D"/>
                </a:solidFill>
              </a:rPr>
              <a:t>; (Art. 2)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382655" y="2251564"/>
            <a:ext cx="28909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i="1" dirty="0">
                <a:solidFill>
                  <a:srgbClr val="0E637D"/>
                </a:solidFill>
              </a:rPr>
              <a:t>Cada Estado miembro garantizará: a) la visibilidad de la ayuda en todas las actividades relacionadas con las operaciones que reciban ayuda de los Fondos, prestando especial atención a las operaciones de importancia estratégica; (Art.46)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8174184" y="1535746"/>
            <a:ext cx="28909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i="1" dirty="0">
                <a:solidFill>
                  <a:srgbClr val="0E637D"/>
                </a:solidFill>
              </a:rPr>
              <a:t>e) para las operaciones de importancia estratégica y las operaciones cuyo coste total sea superior a 10 000 000 EUR, organizarán una actividad o acto de comunicación, según convenga, y harán participar a la Comisión y a la autoridad de gestión responsable en su momento oportuno. (Art. 50)</a:t>
            </a:r>
          </a:p>
        </p:txBody>
      </p:sp>
    </p:spTree>
    <p:extLst>
      <p:ext uri="{BB962C8B-B14F-4D97-AF65-F5344CB8AC3E}">
        <p14:creationId xmlns:p14="http://schemas.microsoft.com/office/powerpoint/2010/main" val="178614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3340003" y="1831170"/>
            <a:ext cx="4279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smtClean="0">
                <a:solidFill>
                  <a:srgbClr val="0E637D"/>
                </a:solidFill>
              </a:rPr>
              <a:t>Subdirección de Investigación Científica y Reservas Marinas.</a:t>
            </a:r>
            <a:endParaRPr lang="es-ES" sz="1400" dirty="0"/>
          </a:p>
        </p:txBody>
      </p:sp>
      <p:sp>
        <p:nvSpPr>
          <p:cNvPr id="14" name="Rectángulo 13"/>
          <p:cNvSpPr/>
          <p:nvPr/>
        </p:nvSpPr>
        <p:spPr>
          <a:xfrm>
            <a:off x="3340001" y="2542750"/>
            <a:ext cx="42799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rgbClr val="0E637D"/>
                </a:solidFill>
              </a:rPr>
              <a:t>Instituto Español de Oceanografía (IEO)</a:t>
            </a:r>
            <a:endParaRPr lang="es-ES" sz="1400" dirty="0"/>
          </a:p>
        </p:txBody>
      </p:sp>
      <p:sp>
        <p:nvSpPr>
          <p:cNvPr id="15" name="Rectángulo 14"/>
          <p:cNvSpPr/>
          <p:nvPr/>
        </p:nvSpPr>
        <p:spPr>
          <a:xfrm>
            <a:off x="3340001" y="3158958"/>
            <a:ext cx="42799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rgbClr val="0E637D"/>
                </a:solidFill>
              </a:rPr>
              <a:t>AZTI | Ciencia y tecnología marina y alimentaria</a:t>
            </a:r>
            <a:endParaRPr lang="es-ES" sz="1400" dirty="0"/>
          </a:p>
        </p:txBody>
      </p:sp>
      <p:sp>
        <p:nvSpPr>
          <p:cNvPr id="16" name="Rectángulo 15"/>
          <p:cNvSpPr/>
          <p:nvPr/>
        </p:nvSpPr>
        <p:spPr>
          <a:xfrm>
            <a:off x="847635" y="2539680"/>
            <a:ext cx="1389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Beneficiarios</a:t>
            </a:r>
            <a:endParaRPr lang="es-ES" dirty="0"/>
          </a:p>
        </p:txBody>
      </p:sp>
      <p:sp>
        <p:nvSpPr>
          <p:cNvPr id="17" name="Rectángulo 16"/>
          <p:cNvSpPr/>
          <p:nvPr/>
        </p:nvSpPr>
        <p:spPr>
          <a:xfrm>
            <a:off x="268302" y="4869782"/>
            <a:ext cx="116321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rgbClr val="0E637D"/>
                </a:solidFill>
              </a:rPr>
              <a:t>Las </a:t>
            </a:r>
            <a:r>
              <a:rPr lang="es-ES" sz="1400" dirty="0">
                <a:solidFill>
                  <a:srgbClr val="0E637D"/>
                </a:solidFill>
              </a:rPr>
              <a:t>actuaciones a realizar se articulan como operación única para todo el periodo 21-27 y siempre con beneficiarios de la administración.</a:t>
            </a:r>
            <a:endParaRPr lang="es-ES" sz="1400" dirty="0"/>
          </a:p>
        </p:txBody>
      </p:sp>
      <p:sp>
        <p:nvSpPr>
          <p:cNvPr id="18" name="Rectángulo 17"/>
          <p:cNvSpPr/>
          <p:nvPr/>
        </p:nvSpPr>
        <p:spPr>
          <a:xfrm>
            <a:off x="286232" y="5499336"/>
            <a:ext cx="30874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solidFill>
                  <a:srgbClr val="0E637D"/>
                </a:solidFill>
              </a:rPr>
              <a:t>Plan financiero previsto: </a:t>
            </a:r>
            <a:r>
              <a:rPr lang="es-ES" sz="1400" b="1" dirty="0">
                <a:solidFill>
                  <a:srgbClr val="0E637D"/>
                </a:solidFill>
              </a:rPr>
              <a:t>95.915.356,6</a:t>
            </a:r>
            <a:r>
              <a:rPr lang="es-ES" sz="1400" dirty="0">
                <a:solidFill>
                  <a:srgbClr val="0E637D"/>
                </a:solidFill>
              </a:rPr>
              <a:t> </a:t>
            </a:r>
            <a:r>
              <a:rPr lang="es-ES" sz="1400" b="1" dirty="0">
                <a:solidFill>
                  <a:srgbClr val="0E637D"/>
                </a:solidFill>
              </a:rPr>
              <a:t>€</a:t>
            </a:r>
            <a:endParaRPr lang="es-ES" sz="1400" b="1" dirty="0"/>
          </a:p>
        </p:txBody>
      </p:sp>
      <p:sp>
        <p:nvSpPr>
          <p:cNvPr id="2" name="Rectángulo 1"/>
          <p:cNvSpPr/>
          <p:nvPr/>
        </p:nvSpPr>
        <p:spPr>
          <a:xfrm>
            <a:off x="286232" y="3802874"/>
            <a:ext cx="114531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0E637D"/>
                </a:solidFill>
              </a:rPr>
              <a:t>Prioridad 1 . Objetivo Específico 1.4. </a:t>
            </a:r>
            <a:r>
              <a:rPr lang="es-ES" sz="1400" dirty="0">
                <a:solidFill>
                  <a:srgbClr val="0E637D"/>
                </a:solidFill>
              </a:rPr>
              <a:t>Promover en el sector pesquero un control y una observancia eficientes, incluida la lucha contra la pesca INDNR, y la obtención de datos fiables que permitan tomar decisiones basadas en el conocimiento. </a:t>
            </a:r>
          </a:p>
          <a:p>
            <a:r>
              <a:rPr lang="es-ES" sz="1400" b="1" dirty="0">
                <a:solidFill>
                  <a:srgbClr val="0E637D"/>
                </a:solidFill>
              </a:rPr>
              <a:t>Tipo de actividad 1.4.2. </a:t>
            </a:r>
            <a:r>
              <a:rPr lang="es-ES" sz="1400" dirty="0">
                <a:solidFill>
                  <a:srgbClr val="0E637D"/>
                </a:solidFill>
              </a:rPr>
              <a:t>Recopilación y tratamiento de datos para la gestión de la pesca y con fines científicos</a:t>
            </a:r>
          </a:p>
        </p:txBody>
      </p:sp>
    </p:spTree>
    <p:extLst>
      <p:ext uri="{BB962C8B-B14F-4D97-AF65-F5344CB8AC3E}">
        <p14:creationId xmlns:p14="http://schemas.microsoft.com/office/powerpoint/2010/main" val="72462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600362" y="2191527"/>
            <a:ext cx="109450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E637D"/>
                </a:solidFill>
              </a:rPr>
              <a:t>Mejorar la </a:t>
            </a:r>
            <a:r>
              <a:rPr lang="es-ES" b="1" dirty="0">
                <a:solidFill>
                  <a:srgbClr val="0E637D"/>
                </a:solidFill>
              </a:rPr>
              <a:t>recogida de datos, stocks, especies y ecosistemas </a:t>
            </a:r>
            <a:r>
              <a:rPr lang="es-ES" dirty="0">
                <a:solidFill>
                  <a:srgbClr val="0E637D"/>
                </a:solidFill>
              </a:rPr>
              <a:t>que necesariamente se tienen que evaluar con el objetivo de incrementar en el medio y largo plazo la información necesaria y valorar el </a:t>
            </a:r>
            <a:r>
              <a:rPr lang="es-ES" b="1" dirty="0">
                <a:solidFill>
                  <a:srgbClr val="0E637D"/>
                </a:solidFill>
              </a:rPr>
              <a:t>RMS</a:t>
            </a:r>
            <a:r>
              <a:rPr lang="es-ES" dirty="0">
                <a:solidFill>
                  <a:srgbClr val="0E637D"/>
                </a:solidFill>
              </a:rPr>
              <a:t> y el resto de parámetros biológicos.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00361" y="3867930"/>
            <a:ext cx="109450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altLang="es-ES" dirty="0" smtClean="0">
                <a:solidFill>
                  <a:srgbClr val="0E637D"/>
                </a:solidFill>
              </a:rPr>
              <a:t>Intrínsecamente </a:t>
            </a:r>
            <a:r>
              <a:rPr lang="es-ES" altLang="es-ES" dirty="0">
                <a:solidFill>
                  <a:srgbClr val="0E637D"/>
                </a:solidFill>
              </a:rPr>
              <a:t>relacionada con la </a:t>
            </a:r>
            <a:r>
              <a:rPr lang="es-ES" altLang="es-ES" b="1" dirty="0">
                <a:solidFill>
                  <a:srgbClr val="0E637D"/>
                </a:solidFill>
              </a:rPr>
              <a:t>gestión sostenible de los recursos y seguimiento </a:t>
            </a:r>
            <a:r>
              <a:rPr lang="es-ES" altLang="es-ES" dirty="0">
                <a:solidFill>
                  <a:srgbClr val="0E637D"/>
                </a:solidFill>
              </a:rPr>
              <a:t>de la situación de los stocks, otras especies comerciales, capturas accesorias y accidentales, y la evaluación del equilibrio de la flota respecto a las posibilidades de pesca necesaria para la elaboración del </a:t>
            </a:r>
            <a:r>
              <a:rPr lang="es-ES" altLang="es-ES" u="sng" dirty="0">
                <a:solidFill>
                  <a:srgbClr val="0E637D"/>
                </a:solidFill>
              </a:rPr>
              <a:t>informe anual de flota </a:t>
            </a:r>
            <a:r>
              <a:rPr lang="es-ES" altLang="es-ES" dirty="0">
                <a:solidFill>
                  <a:srgbClr val="0E637D"/>
                </a:solidFill>
              </a:rPr>
              <a:t>establecido en marco del art 22 del Reglamento (UE) nº 1380/2013, sobre la PPC</a:t>
            </a:r>
            <a:r>
              <a:rPr lang="es-ES" altLang="es-ES" dirty="0" smtClean="0">
                <a:solidFill>
                  <a:srgbClr val="0E637D"/>
                </a:solidFill>
              </a:rPr>
              <a:t>.</a:t>
            </a:r>
            <a:endParaRPr lang="es-ES" altLang="es-ES" dirty="0">
              <a:solidFill>
                <a:srgbClr val="0E63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4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600361" y="2034509"/>
            <a:ext cx="10945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rgbClr val="0E637D"/>
                </a:solidFill>
              </a:rPr>
              <a:t>El </a:t>
            </a:r>
            <a:r>
              <a:rPr lang="es-ES" sz="1600" b="1" dirty="0">
                <a:solidFill>
                  <a:srgbClr val="0E637D"/>
                </a:solidFill>
              </a:rPr>
              <a:t>informe anual de flota tiene por objetivo</a:t>
            </a:r>
            <a:r>
              <a:rPr lang="es-ES" sz="1600" dirty="0">
                <a:solidFill>
                  <a:srgbClr val="0E637D"/>
                </a:solidFill>
              </a:rPr>
              <a:t> determinar los segmentos de flota en los que su capacidad pesquera no está en equilibrio con sus posibilidades de pesca. La evaluación se efectúa a través de </a:t>
            </a:r>
            <a:r>
              <a:rPr lang="es-ES" sz="1600" u="sng" dirty="0">
                <a:solidFill>
                  <a:srgbClr val="0E637D"/>
                </a:solidFill>
              </a:rPr>
              <a:t>indicadores biológicos, económicos y técnicos</a:t>
            </a:r>
            <a:r>
              <a:rPr lang="es-ES" sz="1600" dirty="0">
                <a:solidFill>
                  <a:srgbClr val="0E637D"/>
                </a:solidFill>
              </a:rPr>
              <a:t>, siendo los biológicos los más relevantes para determinar la situación de equilibrio de un segmento.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00361" y="3193674"/>
            <a:ext cx="109450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rgbClr val="0E637D"/>
                </a:solidFill>
              </a:rPr>
              <a:t>Los </a:t>
            </a:r>
            <a:r>
              <a:rPr lang="es-ES" sz="1600" b="1" dirty="0">
                <a:solidFill>
                  <a:srgbClr val="0E637D"/>
                </a:solidFill>
              </a:rPr>
              <a:t>indicadores biológicos</a:t>
            </a:r>
            <a:r>
              <a:rPr lang="es-ES" sz="1600" dirty="0">
                <a:solidFill>
                  <a:srgbClr val="0E637D"/>
                </a:solidFill>
              </a:rPr>
              <a:t> se elaboran a partir de la información científica disponible, en la que tiene una gran importancia la información que se deriva de los </a:t>
            </a:r>
            <a:r>
              <a:rPr lang="es-ES" sz="1600" b="1" dirty="0">
                <a:solidFill>
                  <a:srgbClr val="0E637D"/>
                </a:solidFill>
              </a:rPr>
              <a:t>Planes nacionales de datos</a:t>
            </a:r>
            <a:r>
              <a:rPr lang="es-ES" sz="1600" dirty="0">
                <a:solidFill>
                  <a:srgbClr val="0E637D"/>
                </a:solidFill>
              </a:rPr>
              <a:t> </a:t>
            </a:r>
            <a:r>
              <a:rPr lang="es-ES" sz="1600" b="1" dirty="0">
                <a:solidFill>
                  <a:srgbClr val="0E637D"/>
                </a:solidFill>
              </a:rPr>
              <a:t>básicos</a:t>
            </a:r>
            <a:r>
              <a:rPr lang="es-ES" sz="1600" dirty="0">
                <a:solidFill>
                  <a:srgbClr val="0E637D"/>
                </a:solidFill>
              </a:rPr>
              <a:t>. Para llevar a cabo una buena evaluación de la situación de equilibrio de la flota, es fundamental disponer de la información necesario para elaborar los indicadores biológicos.</a:t>
            </a:r>
          </a:p>
          <a:p>
            <a:pPr algn="just"/>
            <a:endParaRPr lang="es-ES" altLang="es-ES" sz="1600" dirty="0">
              <a:solidFill>
                <a:srgbClr val="0E637D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00361" y="4283198"/>
            <a:ext cx="10945091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600" kern="100" dirty="0">
                <a:solidFill>
                  <a:srgbClr val="0E63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S" sz="1600" b="1" kern="100" dirty="0">
                <a:solidFill>
                  <a:srgbClr val="0E63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informe anual de la flota</a:t>
            </a:r>
            <a:r>
              <a:rPr lang="es-ES" sz="1600" kern="100" dirty="0">
                <a:solidFill>
                  <a:srgbClr val="0E63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determina qué segmentos podrán recibir determinadas </a:t>
            </a:r>
            <a:r>
              <a:rPr lang="es-ES" sz="1600" b="1" kern="100" dirty="0">
                <a:solidFill>
                  <a:srgbClr val="0E63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ayudas</a:t>
            </a:r>
            <a:r>
              <a:rPr lang="es-ES" sz="1600" kern="100" dirty="0">
                <a:solidFill>
                  <a:srgbClr val="0E63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contempladas en el FEMPA, tanto para modernización, en el caso de segmentos en equilibrio, como para la paralización definitiva, en el caso de segmentos en desequilibrio. </a:t>
            </a:r>
          </a:p>
        </p:txBody>
      </p:sp>
    </p:spTree>
    <p:extLst>
      <p:ext uri="{BB962C8B-B14F-4D97-AF65-F5344CB8AC3E}">
        <p14:creationId xmlns:p14="http://schemas.microsoft.com/office/powerpoint/2010/main" val="45048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110137"/>
            <a:ext cx="2779745" cy="58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3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525</Words>
  <PresentationFormat>Panorámica</PresentationFormat>
  <Paragraphs>16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2023-09-13T05:30:09Z</dcterms:created>
  <dcterms:modified xsi:type="dcterms:W3CDTF">2023-09-21T07:30:27Z</dcterms:modified>
</cp:coreProperties>
</file>